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3-1.png>
</file>

<file path=ppt/media/image-3-2.png>
</file>

<file path=ppt/media/image-4-1.png>
</file>

<file path=ppt/media/image-5-1.png>
</file>

<file path=ppt/media/image-6-1.png>
</file>

<file path=ppt/media/image-6-2.png>
</file>

<file path=ppt/media/image-6-3.png>
</file>

<file path=ppt/media/image-7-1.png>
</file>

<file path=ppt/media/image-7-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85230" y="2509480"/>
            <a:ext cx="5666065" cy="920710"/>
          </a:xfrm>
          <a:prstGeom prst="rect">
            <a:avLst/>
          </a:prstGeom>
          <a:noFill/>
          <a:ln/>
        </p:spPr>
        <p:txBody>
          <a:bodyPr wrap="none" rtlCol="0" anchor="t"/>
          <a:lstStyle/>
          <a:p>
            <a:pPr indent="0" marL="0">
              <a:lnSpc>
                <a:spcPts val="7250"/>
              </a:lnSpc>
              <a:buNone/>
            </a:pPr>
            <a:r>
              <a:rPr lang="en-US" sz="5577" b="1" spc="-112" kern="0" dirty="0">
                <a:solidFill>
                  <a:srgbClr val="FF75D3"/>
                </a:solidFill>
                <a:latin typeface="adonis-web" pitchFamily="34" charset="0"/>
                <a:ea typeface="adonis-web" pitchFamily="34" charset="-122"/>
                <a:cs typeface="adonis-web" pitchFamily="34" charset="-120"/>
              </a:rPr>
              <a:t>Creating Chat AI</a:t>
            </a:r>
            <a:endParaRPr lang="en-US" sz="5577" dirty="0"/>
          </a:p>
        </p:txBody>
      </p:sp>
      <p:sp>
        <p:nvSpPr>
          <p:cNvPr id="5" name="Text 2"/>
          <p:cNvSpPr/>
          <p:nvPr/>
        </p:nvSpPr>
        <p:spPr>
          <a:xfrm>
            <a:off x="885230" y="3784283"/>
            <a:ext cx="7373541" cy="1274802"/>
          </a:xfrm>
          <a:prstGeom prst="rect">
            <a:avLst/>
          </a:prstGeom>
          <a:noFill/>
          <a:ln/>
        </p:spPr>
        <p:txBody>
          <a:bodyPr wrap="square" rtlCol="0" anchor="t"/>
          <a:lstStyle/>
          <a:p>
            <a:pP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Chat AI is revolutionizing the way we interact with technology. In this presentation, we'll explore the different types of chatbots, the benefits of implementing them, and how to build one.</a:t>
            </a:r>
            <a:endParaRPr lang="en-US" sz="1859" dirty="0"/>
          </a:p>
        </p:txBody>
      </p:sp>
      <p:sp>
        <p:nvSpPr>
          <p:cNvPr id="6" name="Shape 3"/>
          <p:cNvSpPr/>
          <p:nvPr/>
        </p:nvSpPr>
        <p:spPr>
          <a:xfrm>
            <a:off x="885230" y="5295067"/>
            <a:ext cx="377666" cy="377666"/>
          </a:xfrm>
          <a:prstGeom prst="roundRect">
            <a:avLst>
              <a:gd name="adj" fmla="val 24209449"/>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892850" y="5302687"/>
            <a:ext cx="362426" cy="362426"/>
          </a:xfrm>
          <a:prstGeom prst="rect">
            <a:avLst/>
          </a:prstGeom>
        </p:spPr>
      </p:pic>
      <p:sp>
        <p:nvSpPr>
          <p:cNvPr id="8" name="Text 4"/>
          <p:cNvSpPr/>
          <p:nvPr/>
        </p:nvSpPr>
        <p:spPr>
          <a:xfrm>
            <a:off x="1380887" y="5300901"/>
            <a:ext cx="2801183" cy="413147"/>
          </a:xfrm>
          <a:prstGeom prst="rect">
            <a:avLst/>
          </a:prstGeom>
          <a:noFill/>
          <a:ln/>
        </p:spPr>
        <p:txBody>
          <a:bodyPr wrap="none" rtlCol="0" anchor="t"/>
          <a:lstStyle/>
          <a:p>
            <a:pPr algn="l" indent="0" marL="0">
              <a:lnSpc>
                <a:spcPts val="3253"/>
              </a:lnSpc>
              <a:buNone/>
            </a:pPr>
            <a:r>
              <a:rPr lang="en-US" sz="2324" b="1" spc="-37" kern="0" dirty="0">
                <a:solidFill>
                  <a:srgbClr val="272525"/>
                </a:solidFill>
                <a:latin typeface="Source Sans Pro" pitchFamily="34" charset="0"/>
                <a:ea typeface="Source Sans Pro" pitchFamily="34" charset="-122"/>
                <a:cs typeface="Source Sans Pro" pitchFamily="34" charset="-120"/>
              </a:rPr>
              <a:t>by Harsha Lakkireddy</a:t>
            </a:r>
            <a:endParaRPr lang="en-US" sz="2324" dirty="0"/>
          </a:p>
        </p:txBody>
      </p:sp>
      <p:pic>
        <p:nvPicPr>
          <p:cNvPr id="9" name="Image 2" descr="preencoded.png">    </p:cNvPr>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85230" y="762595"/>
            <a:ext cx="5197078" cy="767239"/>
          </a:xfrm>
          <a:prstGeom prst="rect">
            <a:avLst/>
          </a:prstGeom>
          <a:noFill/>
          <a:ln/>
        </p:spPr>
        <p:txBody>
          <a:bodyPr wrap="none" rtlCol="0" anchor="t"/>
          <a:lstStyle/>
          <a:p>
            <a:pPr indent="0" marL="0">
              <a:lnSpc>
                <a:spcPts val="6042"/>
              </a:lnSpc>
              <a:buNone/>
            </a:pPr>
            <a:r>
              <a:rPr lang="en-US" sz="4647" b="1" spc="-93" kern="0" dirty="0">
                <a:solidFill>
                  <a:srgbClr val="FF75D3"/>
                </a:solidFill>
                <a:latin typeface="adonis-web" pitchFamily="34" charset="0"/>
                <a:ea typeface="adonis-web" pitchFamily="34" charset="-122"/>
                <a:cs typeface="adonis-web" pitchFamily="34" charset="-120"/>
              </a:rPr>
              <a:t>The Power of Chat AI</a:t>
            </a:r>
            <a:endParaRPr lang="en-US" sz="4647" dirty="0"/>
          </a:p>
        </p:txBody>
      </p:sp>
      <p:pic>
        <p:nvPicPr>
          <p:cNvPr id="5" name="Image 1" descr="preencoded.png">    </p:cNvPr>
          <p:cNvPicPr>
            <a:picLocks noChangeAspect="1"/>
          </p:cNvPicPr>
          <p:nvPr/>
        </p:nvPicPr>
        <p:blipFill>
          <a:blip r:embed="rId2"/>
          <a:stretch>
            <a:fillRect/>
          </a:stretch>
        </p:blipFill>
        <p:spPr>
          <a:xfrm>
            <a:off x="1415296" y="1883926"/>
            <a:ext cx="3069074" cy="3069074"/>
          </a:xfrm>
          <a:prstGeom prst="rect">
            <a:avLst/>
          </a:prstGeom>
        </p:spPr>
      </p:pic>
      <p:sp>
        <p:nvSpPr>
          <p:cNvPr id="6" name="Text 2"/>
          <p:cNvSpPr/>
          <p:nvPr/>
        </p:nvSpPr>
        <p:spPr>
          <a:xfrm>
            <a:off x="885230" y="5188982"/>
            <a:ext cx="4129326" cy="767239"/>
          </a:xfrm>
          <a:prstGeom prst="rect">
            <a:avLst/>
          </a:prstGeom>
          <a:noFill/>
          <a:ln/>
        </p:spPr>
        <p:txBody>
          <a:bodyPr wrap="square" rtlCol="0" anchor="t"/>
          <a:lstStyle/>
          <a:p>
            <a:pPr algn="ctr" indent="0" marL="0">
              <a:lnSpc>
                <a:spcPts val="3021"/>
              </a:lnSpc>
              <a:buNone/>
            </a:pPr>
            <a:r>
              <a:rPr lang="en-US" sz="2324" b="1" spc="-46" kern="0" dirty="0">
                <a:solidFill>
                  <a:srgbClr val="FF75D3"/>
                </a:solidFill>
                <a:latin typeface="adonis-web" pitchFamily="34" charset="0"/>
                <a:ea typeface="adonis-web" pitchFamily="34" charset="-122"/>
                <a:cs typeface="adonis-web" pitchFamily="34" charset="-120"/>
              </a:rPr>
              <a:t>Conversational Customer Support</a:t>
            </a:r>
            <a:endParaRPr lang="en-US" sz="2324" dirty="0"/>
          </a:p>
        </p:txBody>
      </p:sp>
      <p:sp>
        <p:nvSpPr>
          <p:cNvPr id="7" name="Text 3"/>
          <p:cNvSpPr/>
          <p:nvPr/>
        </p:nvSpPr>
        <p:spPr>
          <a:xfrm>
            <a:off x="885230" y="6192203"/>
            <a:ext cx="4129326" cy="1274802"/>
          </a:xfrm>
          <a:prstGeom prst="rect">
            <a:avLst/>
          </a:prstGeom>
          <a:noFill/>
          <a:ln/>
        </p:spPr>
        <p:txBody>
          <a:bodyPr wrap="square" rtlCol="0" anchor="t"/>
          <a:lstStyle/>
          <a:p>
            <a:pPr algn="ct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Increase customer satisfaction and retention with a chatbot that responds instantly to their inquiries 24/7.</a:t>
            </a:r>
            <a:endParaRPr lang="en-US" sz="1859" dirty="0"/>
          </a:p>
        </p:txBody>
      </p:sp>
      <p:pic>
        <p:nvPicPr>
          <p:cNvPr id="8" name="Image 2" descr="preencoded.png">    </p:cNvPr>
          <p:cNvPicPr>
            <a:picLocks noChangeAspect="1"/>
          </p:cNvPicPr>
          <p:nvPr/>
        </p:nvPicPr>
        <p:blipFill>
          <a:blip r:embed="rId3"/>
          <a:stretch>
            <a:fillRect/>
          </a:stretch>
        </p:blipFill>
        <p:spPr>
          <a:xfrm>
            <a:off x="5780603" y="1883926"/>
            <a:ext cx="3069074" cy="3069074"/>
          </a:xfrm>
          <a:prstGeom prst="rect">
            <a:avLst/>
          </a:prstGeom>
        </p:spPr>
      </p:pic>
      <p:sp>
        <p:nvSpPr>
          <p:cNvPr id="9" name="Text 4"/>
          <p:cNvSpPr/>
          <p:nvPr/>
        </p:nvSpPr>
        <p:spPr>
          <a:xfrm>
            <a:off x="5700236" y="5188982"/>
            <a:ext cx="3229928" cy="383619"/>
          </a:xfrm>
          <a:prstGeom prst="rect">
            <a:avLst/>
          </a:prstGeom>
          <a:noFill/>
          <a:ln/>
        </p:spPr>
        <p:txBody>
          <a:bodyPr wrap="none" rtlCol="0" anchor="t"/>
          <a:lstStyle/>
          <a:p>
            <a:pPr algn="ctr" indent="0" marL="0">
              <a:lnSpc>
                <a:spcPts val="3021"/>
              </a:lnSpc>
              <a:buNone/>
            </a:pPr>
            <a:r>
              <a:rPr lang="en-US" sz="2324" b="1" spc="-46" kern="0" dirty="0">
                <a:solidFill>
                  <a:srgbClr val="FF75D3"/>
                </a:solidFill>
                <a:latin typeface="adonis-web" pitchFamily="34" charset="0"/>
                <a:ea typeface="adonis-web" pitchFamily="34" charset="-122"/>
                <a:cs typeface="adonis-web" pitchFamily="34" charset="-120"/>
              </a:rPr>
              <a:t>Virtual Personal Assistant</a:t>
            </a:r>
            <a:endParaRPr lang="en-US" sz="2324" dirty="0"/>
          </a:p>
        </p:txBody>
      </p:sp>
      <p:sp>
        <p:nvSpPr>
          <p:cNvPr id="10" name="Text 5"/>
          <p:cNvSpPr/>
          <p:nvPr/>
        </p:nvSpPr>
        <p:spPr>
          <a:xfrm>
            <a:off x="5250537" y="5808583"/>
            <a:ext cx="4129326" cy="1274802"/>
          </a:xfrm>
          <a:prstGeom prst="rect">
            <a:avLst/>
          </a:prstGeom>
          <a:noFill/>
          <a:ln/>
        </p:spPr>
        <p:txBody>
          <a:bodyPr wrap="square" rtlCol="0" anchor="t"/>
          <a:lstStyle/>
          <a:p>
            <a:pPr algn="ct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A chatbot that can perform a variety of tasks and is always ready to assist you on the go.</a:t>
            </a:r>
            <a:endParaRPr lang="en-US" sz="1859" dirty="0"/>
          </a:p>
        </p:txBody>
      </p:sp>
      <p:sp>
        <p:nvSpPr>
          <p:cNvPr id="11" name="Text 6"/>
          <p:cNvSpPr/>
          <p:nvPr/>
        </p:nvSpPr>
        <p:spPr>
          <a:xfrm>
            <a:off x="9695498" y="5188982"/>
            <a:ext cx="3970020" cy="383619"/>
          </a:xfrm>
          <a:prstGeom prst="rect">
            <a:avLst/>
          </a:prstGeom>
          <a:noFill/>
          <a:ln/>
        </p:spPr>
        <p:txBody>
          <a:bodyPr wrap="none" rtlCol="0" anchor="t"/>
          <a:lstStyle/>
          <a:p>
            <a:pPr algn="ctr" indent="0" marL="0">
              <a:lnSpc>
                <a:spcPts val="3021"/>
              </a:lnSpc>
              <a:buNone/>
            </a:pPr>
            <a:r>
              <a:rPr lang="en-US" sz="2324" b="1" spc="-46" kern="0" dirty="0">
                <a:solidFill>
                  <a:srgbClr val="FF75D3"/>
                </a:solidFill>
                <a:latin typeface="adonis-web" pitchFamily="34" charset="0"/>
                <a:ea typeface="adonis-web" pitchFamily="34" charset="-122"/>
                <a:cs typeface="adonis-web" pitchFamily="34" charset="-120"/>
              </a:rPr>
              <a:t>Streamlined Business Efficiency</a:t>
            </a:r>
            <a:endParaRPr lang="en-US" sz="2324" dirty="0"/>
          </a:p>
        </p:txBody>
      </p:sp>
      <p:sp>
        <p:nvSpPr>
          <p:cNvPr id="12" name="Text 7"/>
          <p:cNvSpPr/>
          <p:nvPr/>
        </p:nvSpPr>
        <p:spPr>
          <a:xfrm>
            <a:off x="9615845" y="5808583"/>
            <a:ext cx="4129326" cy="1274802"/>
          </a:xfrm>
          <a:prstGeom prst="rect">
            <a:avLst/>
          </a:prstGeom>
          <a:noFill/>
          <a:ln/>
        </p:spPr>
        <p:txBody>
          <a:bodyPr wrap="square" rtlCol="0" anchor="t"/>
          <a:lstStyle/>
          <a:p>
            <a:pPr algn="ct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Automate repetitive tasks and information retrieval to reduce workload and increase productivity.</a:t>
            </a:r>
            <a:endParaRPr lang="en-US" sz="1859"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6166366" y="1957030"/>
            <a:ext cx="6892647" cy="589359"/>
          </a:xfrm>
          <a:prstGeom prst="rect">
            <a:avLst/>
          </a:prstGeom>
          <a:noFill/>
          <a:ln/>
        </p:spPr>
        <p:txBody>
          <a:bodyPr wrap="none" rtlCol="0" anchor="t"/>
          <a:lstStyle/>
          <a:p>
            <a:pPr indent="0" marL="0">
              <a:lnSpc>
                <a:spcPts val="4641"/>
              </a:lnSpc>
              <a:buNone/>
            </a:pPr>
            <a:r>
              <a:rPr lang="en-US" sz="3570" b="1" spc="-71" kern="0" dirty="0">
                <a:solidFill>
                  <a:srgbClr val="FF75D3"/>
                </a:solidFill>
                <a:latin typeface="adonis-web" pitchFamily="34" charset="0"/>
                <a:ea typeface="adonis-web" pitchFamily="34" charset="-122"/>
                <a:cs typeface="adonis-web" pitchFamily="34" charset="-120"/>
              </a:rPr>
              <a:t>Key Components of Chatbot Building</a:t>
            </a:r>
            <a:endParaRPr lang="en-US" sz="3570" dirty="0"/>
          </a:p>
        </p:txBody>
      </p:sp>
      <p:sp>
        <p:nvSpPr>
          <p:cNvPr id="5" name="Shape 2"/>
          <p:cNvSpPr/>
          <p:nvPr/>
        </p:nvSpPr>
        <p:spPr>
          <a:xfrm>
            <a:off x="6166366" y="2942987"/>
            <a:ext cx="408027" cy="408027"/>
          </a:xfrm>
          <a:prstGeom prst="roundRect">
            <a:avLst>
              <a:gd name="adj" fmla="val 13446"/>
            </a:avLst>
          </a:prstGeom>
          <a:solidFill>
            <a:srgbClr val="EBD0FB"/>
          </a:solidFill>
          <a:ln w="7620">
            <a:solidFill>
              <a:srgbClr val="D7A1F7"/>
            </a:solidFill>
            <a:prstDash val="solid"/>
          </a:ln>
        </p:spPr>
      </p:sp>
      <p:sp>
        <p:nvSpPr>
          <p:cNvPr id="6" name="Text 3"/>
          <p:cNvSpPr/>
          <p:nvPr/>
        </p:nvSpPr>
        <p:spPr>
          <a:xfrm>
            <a:off x="6296858" y="2970133"/>
            <a:ext cx="147042" cy="353616"/>
          </a:xfrm>
          <a:prstGeom prst="rect">
            <a:avLst/>
          </a:prstGeom>
          <a:noFill/>
          <a:ln/>
        </p:spPr>
        <p:txBody>
          <a:bodyPr wrap="none" rtlCol="0" anchor="t"/>
          <a:lstStyle/>
          <a:p>
            <a:pPr algn="ctr" indent="0" marL="0">
              <a:lnSpc>
                <a:spcPts val="2784"/>
              </a:lnSpc>
              <a:buNone/>
            </a:pPr>
            <a:r>
              <a:rPr lang="en-US" sz="2142" b="1" spc="-43" kern="0" dirty="0">
                <a:solidFill>
                  <a:srgbClr val="272525"/>
                </a:solidFill>
                <a:latin typeface="adonis-web" pitchFamily="34" charset="0"/>
                <a:ea typeface="adonis-web" pitchFamily="34" charset="-122"/>
                <a:cs typeface="adonis-web" pitchFamily="34" charset="-120"/>
              </a:rPr>
              <a:t>1</a:t>
            </a:r>
            <a:endParaRPr lang="en-US" sz="2142" dirty="0"/>
          </a:p>
        </p:txBody>
      </p:sp>
      <p:sp>
        <p:nvSpPr>
          <p:cNvPr id="7" name="Text 4"/>
          <p:cNvSpPr/>
          <p:nvPr/>
        </p:nvSpPr>
        <p:spPr>
          <a:xfrm>
            <a:off x="6755725" y="2999661"/>
            <a:ext cx="1813441" cy="294680"/>
          </a:xfrm>
          <a:prstGeom prst="rect">
            <a:avLst/>
          </a:prstGeom>
          <a:noFill/>
          <a:ln/>
        </p:spPr>
        <p:txBody>
          <a:bodyPr wrap="none" rtlCol="0" anchor="t"/>
          <a:lstStyle/>
          <a:p>
            <a:pPr indent="0" marL="0">
              <a:lnSpc>
                <a:spcPts val="2320"/>
              </a:lnSpc>
              <a:buNone/>
            </a:pPr>
            <a:r>
              <a:rPr lang="en-US" sz="1785" b="1" spc="-36" kern="0" dirty="0">
                <a:solidFill>
                  <a:srgbClr val="272525"/>
                </a:solidFill>
                <a:latin typeface="adonis-web" pitchFamily="34" charset="0"/>
                <a:ea typeface="adonis-web" pitchFamily="34" charset="-122"/>
                <a:cs typeface="adonis-web" pitchFamily="34" charset="-120"/>
              </a:rPr>
              <a:t>NLP</a:t>
            </a:r>
            <a:endParaRPr lang="en-US" sz="1785" dirty="0"/>
          </a:p>
        </p:txBody>
      </p:sp>
      <p:sp>
        <p:nvSpPr>
          <p:cNvPr id="8" name="Text 5"/>
          <p:cNvSpPr/>
          <p:nvPr/>
        </p:nvSpPr>
        <p:spPr>
          <a:xfrm>
            <a:off x="6755725" y="3475673"/>
            <a:ext cx="3212068" cy="979051"/>
          </a:xfrm>
          <a:prstGeom prst="rect">
            <a:avLst/>
          </a:prstGeom>
          <a:noFill/>
          <a:ln/>
        </p:spPr>
        <p:txBody>
          <a:bodyPr wrap="square" rtlCol="0" anchor="t"/>
          <a:lstStyle/>
          <a:p>
            <a:pPr indent="0" marL="0">
              <a:lnSpc>
                <a:spcPts val="2570"/>
              </a:lnSpc>
              <a:buNone/>
            </a:pPr>
            <a:r>
              <a:rPr lang="en-US" sz="1428" spc="-29" kern="0" dirty="0">
                <a:solidFill>
                  <a:srgbClr val="272525"/>
                </a:solidFill>
                <a:latin typeface="Source Sans Pro" pitchFamily="34" charset="0"/>
                <a:ea typeface="Source Sans Pro" pitchFamily="34" charset="-122"/>
                <a:cs typeface="Source Sans Pro" pitchFamily="34" charset="-120"/>
              </a:rPr>
              <a:t>Natural Language Processing is essential for understanding and interpreting user inputs.</a:t>
            </a:r>
            <a:endParaRPr lang="en-US" sz="1428" dirty="0"/>
          </a:p>
        </p:txBody>
      </p:sp>
      <p:sp>
        <p:nvSpPr>
          <p:cNvPr id="9" name="Shape 6"/>
          <p:cNvSpPr/>
          <p:nvPr/>
        </p:nvSpPr>
        <p:spPr>
          <a:xfrm>
            <a:off x="10149126" y="2942987"/>
            <a:ext cx="408027" cy="408027"/>
          </a:xfrm>
          <a:prstGeom prst="roundRect">
            <a:avLst>
              <a:gd name="adj" fmla="val 13446"/>
            </a:avLst>
          </a:prstGeom>
          <a:solidFill>
            <a:srgbClr val="EBD0FB"/>
          </a:solidFill>
          <a:ln w="7620">
            <a:solidFill>
              <a:srgbClr val="D7A1F7"/>
            </a:solidFill>
            <a:prstDash val="solid"/>
          </a:ln>
        </p:spPr>
      </p:sp>
      <p:sp>
        <p:nvSpPr>
          <p:cNvPr id="10" name="Text 7"/>
          <p:cNvSpPr/>
          <p:nvPr/>
        </p:nvSpPr>
        <p:spPr>
          <a:xfrm>
            <a:off x="10279618" y="2970133"/>
            <a:ext cx="147042" cy="353616"/>
          </a:xfrm>
          <a:prstGeom prst="rect">
            <a:avLst/>
          </a:prstGeom>
          <a:noFill/>
          <a:ln/>
        </p:spPr>
        <p:txBody>
          <a:bodyPr wrap="none" rtlCol="0" anchor="t"/>
          <a:lstStyle/>
          <a:p>
            <a:pPr algn="ctr" indent="0" marL="0">
              <a:lnSpc>
                <a:spcPts val="2784"/>
              </a:lnSpc>
              <a:buNone/>
            </a:pPr>
            <a:r>
              <a:rPr lang="en-US" sz="2142" b="1" spc="-43" kern="0" dirty="0">
                <a:solidFill>
                  <a:srgbClr val="272525"/>
                </a:solidFill>
                <a:latin typeface="adonis-web" pitchFamily="34" charset="0"/>
                <a:ea typeface="adonis-web" pitchFamily="34" charset="-122"/>
                <a:cs typeface="adonis-web" pitchFamily="34" charset="-120"/>
              </a:rPr>
              <a:t>2</a:t>
            </a:r>
            <a:endParaRPr lang="en-US" sz="2142" dirty="0"/>
          </a:p>
        </p:txBody>
      </p:sp>
      <p:sp>
        <p:nvSpPr>
          <p:cNvPr id="11" name="Text 8"/>
          <p:cNvSpPr/>
          <p:nvPr/>
        </p:nvSpPr>
        <p:spPr>
          <a:xfrm>
            <a:off x="10738485" y="2999661"/>
            <a:ext cx="1896547" cy="294680"/>
          </a:xfrm>
          <a:prstGeom prst="rect">
            <a:avLst/>
          </a:prstGeom>
          <a:noFill/>
          <a:ln/>
        </p:spPr>
        <p:txBody>
          <a:bodyPr wrap="none" rtlCol="0" anchor="t"/>
          <a:lstStyle/>
          <a:p>
            <a:pPr indent="0" marL="0">
              <a:lnSpc>
                <a:spcPts val="2320"/>
              </a:lnSpc>
              <a:buNone/>
            </a:pPr>
            <a:r>
              <a:rPr lang="en-US" sz="1785" b="1" spc="-36" kern="0" dirty="0">
                <a:solidFill>
                  <a:srgbClr val="272525"/>
                </a:solidFill>
                <a:latin typeface="adonis-web" pitchFamily="34" charset="0"/>
                <a:ea typeface="adonis-web" pitchFamily="34" charset="-122"/>
                <a:cs typeface="adonis-web" pitchFamily="34" charset="-120"/>
              </a:rPr>
              <a:t>Dialog Management</a:t>
            </a:r>
            <a:endParaRPr lang="en-US" sz="1785" dirty="0"/>
          </a:p>
        </p:txBody>
      </p:sp>
      <p:sp>
        <p:nvSpPr>
          <p:cNvPr id="12" name="Text 9"/>
          <p:cNvSpPr/>
          <p:nvPr/>
        </p:nvSpPr>
        <p:spPr>
          <a:xfrm>
            <a:off x="10738485" y="3475673"/>
            <a:ext cx="3212068" cy="979051"/>
          </a:xfrm>
          <a:prstGeom prst="rect">
            <a:avLst/>
          </a:prstGeom>
          <a:noFill/>
          <a:ln/>
        </p:spPr>
        <p:txBody>
          <a:bodyPr wrap="square" rtlCol="0" anchor="t"/>
          <a:lstStyle/>
          <a:p>
            <a:pPr indent="0" marL="0">
              <a:lnSpc>
                <a:spcPts val="2570"/>
              </a:lnSpc>
              <a:buNone/>
            </a:pPr>
            <a:r>
              <a:rPr lang="en-US" sz="1428" spc="-29" kern="0" dirty="0">
                <a:solidFill>
                  <a:srgbClr val="272525"/>
                </a:solidFill>
                <a:latin typeface="Source Sans Pro" pitchFamily="34" charset="0"/>
                <a:ea typeface="Source Sans Pro" pitchFamily="34" charset="-122"/>
                <a:cs typeface="Source Sans Pro" pitchFamily="34" charset="-120"/>
              </a:rPr>
              <a:t>Effective dialog management boosts user engagement and satisfaction by understanding user context.</a:t>
            </a:r>
            <a:endParaRPr lang="en-US" sz="1428" dirty="0"/>
          </a:p>
        </p:txBody>
      </p:sp>
      <p:sp>
        <p:nvSpPr>
          <p:cNvPr id="13" name="Shape 10"/>
          <p:cNvSpPr/>
          <p:nvPr/>
        </p:nvSpPr>
        <p:spPr>
          <a:xfrm>
            <a:off x="6166366" y="4760714"/>
            <a:ext cx="408027" cy="408027"/>
          </a:xfrm>
          <a:prstGeom prst="roundRect">
            <a:avLst>
              <a:gd name="adj" fmla="val 13446"/>
            </a:avLst>
          </a:prstGeom>
          <a:solidFill>
            <a:srgbClr val="EBD0FB"/>
          </a:solidFill>
          <a:ln w="7620">
            <a:solidFill>
              <a:srgbClr val="D7A1F7"/>
            </a:solidFill>
            <a:prstDash val="solid"/>
          </a:ln>
        </p:spPr>
      </p:sp>
      <p:sp>
        <p:nvSpPr>
          <p:cNvPr id="14" name="Text 11"/>
          <p:cNvSpPr/>
          <p:nvPr/>
        </p:nvSpPr>
        <p:spPr>
          <a:xfrm>
            <a:off x="6296858" y="4787860"/>
            <a:ext cx="147042" cy="353616"/>
          </a:xfrm>
          <a:prstGeom prst="rect">
            <a:avLst/>
          </a:prstGeom>
          <a:noFill/>
          <a:ln/>
        </p:spPr>
        <p:txBody>
          <a:bodyPr wrap="none" rtlCol="0" anchor="t"/>
          <a:lstStyle/>
          <a:p>
            <a:pPr algn="ctr" indent="0" marL="0">
              <a:lnSpc>
                <a:spcPts val="2784"/>
              </a:lnSpc>
              <a:buNone/>
            </a:pPr>
            <a:r>
              <a:rPr lang="en-US" sz="2142" b="1" spc="-43" kern="0" dirty="0">
                <a:solidFill>
                  <a:srgbClr val="272525"/>
                </a:solidFill>
                <a:latin typeface="adonis-web" pitchFamily="34" charset="0"/>
                <a:ea typeface="adonis-web" pitchFamily="34" charset="-122"/>
                <a:cs typeface="adonis-web" pitchFamily="34" charset="-120"/>
              </a:rPr>
              <a:t>3</a:t>
            </a:r>
            <a:endParaRPr lang="en-US" sz="2142" dirty="0"/>
          </a:p>
        </p:txBody>
      </p:sp>
      <p:sp>
        <p:nvSpPr>
          <p:cNvPr id="15" name="Text 12"/>
          <p:cNvSpPr/>
          <p:nvPr/>
        </p:nvSpPr>
        <p:spPr>
          <a:xfrm>
            <a:off x="6755725" y="4817388"/>
            <a:ext cx="1813441" cy="294680"/>
          </a:xfrm>
          <a:prstGeom prst="rect">
            <a:avLst/>
          </a:prstGeom>
          <a:noFill/>
          <a:ln/>
        </p:spPr>
        <p:txBody>
          <a:bodyPr wrap="none" rtlCol="0" anchor="t"/>
          <a:lstStyle/>
          <a:p>
            <a:pPr indent="0" marL="0">
              <a:lnSpc>
                <a:spcPts val="2320"/>
              </a:lnSpc>
              <a:buNone/>
            </a:pPr>
            <a:r>
              <a:rPr lang="en-US" sz="1785" b="1" spc="-36" kern="0" dirty="0">
                <a:solidFill>
                  <a:srgbClr val="272525"/>
                </a:solidFill>
                <a:latin typeface="adonis-web" pitchFamily="34" charset="0"/>
                <a:ea typeface="adonis-web" pitchFamily="34" charset="-122"/>
                <a:cs typeface="adonis-web" pitchFamily="34" charset="-120"/>
              </a:rPr>
              <a:t>Integration</a:t>
            </a:r>
            <a:endParaRPr lang="en-US" sz="1785" dirty="0"/>
          </a:p>
        </p:txBody>
      </p:sp>
      <p:sp>
        <p:nvSpPr>
          <p:cNvPr id="16" name="Text 13"/>
          <p:cNvSpPr/>
          <p:nvPr/>
        </p:nvSpPr>
        <p:spPr>
          <a:xfrm>
            <a:off x="6755725" y="5293400"/>
            <a:ext cx="3212068" cy="979051"/>
          </a:xfrm>
          <a:prstGeom prst="rect">
            <a:avLst/>
          </a:prstGeom>
          <a:noFill/>
          <a:ln/>
        </p:spPr>
        <p:txBody>
          <a:bodyPr wrap="square" rtlCol="0" anchor="t"/>
          <a:lstStyle/>
          <a:p>
            <a:pPr indent="0" marL="0">
              <a:lnSpc>
                <a:spcPts val="2570"/>
              </a:lnSpc>
              <a:buNone/>
            </a:pPr>
            <a:r>
              <a:rPr lang="en-US" sz="1428" spc="-29" kern="0" dirty="0">
                <a:solidFill>
                  <a:srgbClr val="272525"/>
                </a:solidFill>
                <a:latin typeface="Source Sans Pro" pitchFamily="34" charset="0"/>
                <a:ea typeface="Source Sans Pro" pitchFamily="34" charset="-122"/>
                <a:cs typeface="Source Sans Pro" pitchFamily="34" charset="-120"/>
              </a:rPr>
              <a:t>The chatbot must be integrated with various systems and APIs to provide relevant and useful information to the user.</a:t>
            </a:r>
            <a:endParaRPr lang="en-US" sz="1428" dirty="0"/>
          </a:p>
        </p:txBody>
      </p:sp>
      <p:sp>
        <p:nvSpPr>
          <p:cNvPr id="17" name="Shape 14"/>
          <p:cNvSpPr/>
          <p:nvPr/>
        </p:nvSpPr>
        <p:spPr>
          <a:xfrm>
            <a:off x="10149126" y="4760714"/>
            <a:ext cx="408027" cy="408027"/>
          </a:xfrm>
          <a:prstGeom prst="roundRect">
            <a:avLst>
              <a:gd name="adj" fmla="val 13446"/>
            </a:avLst>
          </a:prstGeom>
          <a:solidFill>
            <a:srgbClr val="EBD0FB"/>
          </a:solidFill>
          <a:ln w="7620">
            <a:solidFill>
              <a:srgbClr val="D7A1F7"/>
            </a:solidFill>
            <a:prstDash val="solid"/>
          </a:ln>
        </p:spPr>
      </p:sp>
      <p:sp>
        <p:nvSpPr>
          <p:cNvPr id="18" name="Text 15"/>
          <p:cNvSpPr/>
          <p:nvPr/>
        </p:nvSpPr>
        <p:spPr>
          <a:xfrm>
            <a:off x="10279618" y="4787860"/>
            <a:ext cx="147042" cy="353616"/>
          </a:xfrm>
          <a:prstGeom prst="rect">
            <a:avLst/>
          </a:prstGeom>
          <a:noFill/>
          <a:ln/>
        </p:spPr>
        <p:txBody>
          <a:bodyPr wrap="none" rtlCol="0" anchor="t"/>
          <a:lstStyle/>
          <a:p>
            <a:pPr algn="ctr" indent="0" marL="0">
              <a:lnSpc>
                <a:spcPts val="2784"/>
              </a:lnSpc>
              <a:buNone/>
            </a:pPr>
            <a:r>
              <a:rPr lang="en-US" sz="2142" b="1" spc="-43" kern="0" dirty="0">
                <a:solidFill>
                  <a:srgbClr val="272525"/>
                </a:solidFill>
                <a:latin typeface="adonis-web" pitchFamily="34" charset="0"/>
                <a:ea typeface="adonis-web" pitchFamily="34" charset="-122"/>
                <a:cs typeface="adonis-web" pitchFamily="34" charset="-120"/>
              </a:rPr>
              <a:t>4</a:t>
            </a:r>
            <a:endParaRPr lang="en-US" sz="2142" dirty="0"/>
          </a:p>
        </p:txBody>
      </p:sp>
      <p:sp>
        <p:nvSpPr>
          <p:cNvPr id="19" name="Text 16"/>
          <p:cNvSpPr/>
          <p:nvPr/>
        </p:nvSpPr>
        <p:spPr>
          <a:xfrm>
            <a:off x="10738485" y="4817388"/>
            <a:ext cx="2160389" cy="294680"/>
          </a:xfrm>
          <a:prstGeom prst="rect">
            <a:avLst/>
          </a:prstGeom>
          <a:noFill/>
          <a:ln/>
        </p:spPr>
        <p:txBody>
          <a:bodyPr wrap="none" rtlCol="0" anchor="t"/>
          <a:lstStyle/>
          <a:p>
            <a:pPr indent="0" marL="0">
              <a:lnSpc>
                <a:spcPts val="2320"/>
              </a:lnSpc>
              <a:buNone/>
            </a:pPr>
            <a:r>
              <a:rPr lang="en-US" sz="1785" b="1" spc="-36" kern="0" dirty="0">
                <a:solidFill>
                  <a:srgbClr val="272525"/>
                </a:solidFill>
                <a:latin typeface="adonis-web" pitchFamily="34" charset="0"/>
                <a:ea typeface="adonis-web" pitchFamily="34" charset="-122"/>
                <a:cs typeface="adonis-web" pitchFamily="34" charset="-120"/>
              </a:rPr>
              <a:t>Testing and Debugging</a:t>
            </a:r>
            <a:endParaRPr lang="en-US" sz="1785" dirty="0"/>
          </a:p>
        </p:txBody>
      </p:sp>
      <p:sp>
        <p:nvSpPr>
          <p:cNvPr id="20" name="Text 17"/>
          <p:cNvSpPr/>
          <p:nvPr/>
        </p:nvSpPr>
        <p:spPr>
          <a:xfrm>
            <a:off x="10738485" y="5293400"/>
            <a:ext cx="3212068" cy="979051"/>
          </a:xfrm>
          <a:prstGeom prst="rect">
            <a:avLst/>
          </a:prstGeom>
          <a:noFill/>
          <a:ln/>
        </p:spPr>
        <p:txBody>
          <a:bodyPr wrap="square" rtlCol="0" anchor="t"/>
          <a:lstStyle/>
          <a:p>
            <a:pPr indent="0" marL="0">
              <a:lnSpc>
                <a:spcPts val="2570"/>
              </a:lnSpc>
              <a:buNone/>
            </a:pPr>
            <a:r>
              <a:rPr lang="en-US" sz="1428" spc="-29" kern="0" dirty="0">
                <a:solidFill>
                  <a:srgbClr val="272525"/>
                </a:solidFill>
                <a:latin typeface="Source Sans Pro" pitchFamily="34" charset="0"/>
                <a:ea typeface="Source Sans Pro" pitchFamily="34" charset="-122"/>
                <a:cs typeface="Source Sans Pro" pitchFamily="34" charset="-120"/>
              </a:rPr>
              <a:t>Thorough testing and debugging are crucial to deliver a fully functional and reliable chatbot.</a:t>
            </a:r>
            <a:endParaRPr lang="en-US" sz="1428" dirty="0"/>
          </a:p>
        </p:txBody>
      </p:sp>
      <p:pic>
        <p:nvPicPr>
          <p:cNvPr id="21" name="Image 1" descr="preencoded.png">    </p:cNvPr>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85230" y="1266944"/>
            <a:ext cx="4934545" cy="767239"/>
          </a:xfrm>
          <a:prstGeom prst="rect">
            <a:avLst/>
          </a:prstGeom>
          <a:noFill/>
          <a:ln/>
        </p:spPr>
        <p:txBody>
          <a:bodyPr wrap="none" rtlCol="0" anchor="t"/>
          <a:lstStyle/>
          <a:p>
            <a:pPr indent="0" marL="0">
              <a:lnSpc>
                <a:spcPts val="6042"/>
              </a:lnSpc>
              <a:buNone/>
            </a:pPr>
            <a:r>
              <a:rPr lang="en-US" sz="4647" b="1" spc="-93" kern="0" dirty="0">
                <a:solidFill>
                  <a:srgbClr val="FF75D3"/>
                </a:solidFill>
                <a:latin typeface="adonis-web" pitchFamily="34" charset="0"/>
                <a:ea typeface="adonis-web" pitchFamily="34" charset="-122"/>
                <a:cs typeface="adonis-web" pitchFamily="34" charset="-120"/>
              </a:rPr>
              <a:t>Designing a Chatbot</a:t>
            </a:r>
            <a:endParaRPr lang="en-US" sz="4647" dirty="0"/>
          </a:p>
        </p:txBody>
      </p:sp>
      <p:sp>
        <p:nvSpPr>
          <p:cNvPr id="5" name="Shape 2"/>
          <p:cNvSpPr/>
          <p:nvPr/>
        </p:nvSpPr>
        <p:spPr>
          <a:xfrm>
            <a:off x="885230" y="2388275"/>
            <a:ext cx="4129326" cy="2806541"/>
          </a:xfrm>
          <a:prstGeom prst="roundRect">
            <a:avLst>
              <a:gd name="adj" fmla="val 1955"/>
            </a:avLst>
          </a:prstGeom>
          <a:solidFill>
            <a:srgbClr val="EBD0FB"/>
          </a:solidFill>
          <a:ln w="7620">
            <a:solidFill>
              <a:srgbClr val="D7A1F7"/>
            </a:solidFill>
            <a:prstDash val="solid"/>
          </a:ln>
        </p:spPr>
      </p:sp>
      <p:sp>
        <p:nvSpPr>
          <p:cNvPr id="6" name="Text 3"/>
          <p:cNvSpPr/>
          <p:nvPr/>
        </p:nvSpPr>
        <p:spPr>
          <a:xfrm>
            <a:off x="1128832" y="2631877"/>
            <a:ext cx="2360771" cy="383619"/>
          </a:xfrm>
          <a:prstGeom prst="rect">
            <a:avLst/>
          </a:prstGeom>
          <a:noFill/>
          <a:ln/>
        </p:spPr>
        <p:txBody>
          <a:bodyPr wrap="none" rtlCol="0" anchor="t"/>
          <a:lstStyle/>
          <a:p>
            <a:pPr indent="0" marL="0">
              <a:lnSpc>
                <a:spcPts val="3021"/>
              </a:lnSpc>
              <a:buNone/>
            </a:pPr>
            <a:r>
              <a:rPr lang="en-US" sz="2324" b="1" spc="-46" kern="0" dirty="0">
                <a:solidFill>
                  <a:srgbClr val="272525"/>
                </a:solidFill>
                <a:latin typeface="adonis-web" pitchFamily="34" charset="0"/>
                <a:ea typeface="adonis-web" pitchFamily="34" charset="-122"/>
                <a:cs typeface="adonis-web" pitchFamily="34" charset="-120"/>
              </a:rPr>
              <a:t>User-Centered</a:t>
            </a:r>
            <a:endParaRPr lang="en-US" sz="2324" dirty="0"/>
          </a:p>
        </p:txBody>
      </p:sp>
      <p:sp>
        <p:nvSpPr>
          <p:cNvPr id="7" name="Text 4"/>
          <p:cNvSpPr/>
          <p:nvPr/>
        </p:nvSpPr>
        <p:spPr>
          <a:xfrm>
            <a:off x="1128832" y="3251478"/>
            <a:ext cx="3642122" cy="1274802"/>
          </a:xfrm>
          <a:prstGeom prst="rect">
            <a:avLst/>
          </a:prstGeom>
          <a:noFill/>
          <a:ln/>
        </p:spPr>
        <p:txBody>
          <a:bodyPr wrap="square" rtlCol="0" anchor="t"/>
          <a:lstStyle/>
          <a:p>
            <a:pP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The user should always be our primary focus. Design with their needs, expectations, and context in mind.</a:t>
            </a:r>
            <a:endParaRPr lang="en-US" sz="1859" dirty="0"/>
          </a:p>
        </p:txBody>
      </p:sp>
      <p:sp>
        <p:nvSpPr>
          <p:cNvPr id="8" name="Shape 5"/>
          <p:cNvSpPr/>
          <p:nvPr/>
        </p:nvSpPr>
        <p:spPr>
          <a:xfrm>
            <a:off x="5250537" y="2388275"/>
            <a:ext cx="4129326" cy="2806541"/>
          </a:xfrm>
          <a:prstGeom prst="roundRect">
            <a:avLst>
              <a:gd name="adj" fmla="val 1955"/>
            </a:avLst>
          </a:prstGeom>
          <a:solidFill>
            <a:srgbClr val="EBD0FB"/>
          </a:solidFill>
          <a:ln w="7620">
            <a:solidFill>
              <a:srgbClr val="D7A1F7"/>
            </a:solidFill>
            <a:prstDash val="solid"/>
          </a:ln>
        </p:spPr>
      </p:sp>
      <p:sp>
        <p:nvSpPr>
          <p:cNvPr id="9" name="Text 6"/>
          <p:cNvSpPr/>
          <p:nvPr/>
        </p:nvSpPr>
        <p:spPr>
          <a:xfrm>
            <a:off x="5494139" y="2631877"/>
            <a:ext cx="2539722" cy="383619"/>
          </a:xfrm>
          <a:prstGeom prst="rect">
            <a:avLst/>
          </a:prstGeom>
          <a:noFill/>
          <a:ln/>
        </p:spPr>
        <p:txBody>
          <a:bodyPr wrap="none" rtlCol="0" anchor="t"/>
          <a:lstStyle/>
          <a:p>
            <a:pPr indent="0" marL="0">
              <a:lnSpc>
                <a:spcPts val="3021"/>
              </a:lnSpc>
              <a:buNone/>
            </a:pPr>
            <a:r>
              <a:rPr lang="en-US" sz="2324" b="1" spc="-46" kern="0" dirty="0">
                <a:solidFill>
                  <a:srgbClr val="272525"/>
                </a:solidFill>
                <a:latin typeface="adonis-web" pitchFamily="34" charset="0"/>
                <a:ea typeface="adonis-web" pitchFamily="34" charset="-122"/>
                <a:cs typeface="adonis-web" pitchFamily="34" charset="-120"/>
              </a:rPr>
              <a:t>Useful and Engaging</a:t>
            </a:r>
            <a:endParaRPr lang="en-US" sz="2324" dirty="0"/>
          </a:p>
        </p:txBody>
      </p:sp>
      <p:sp>
        <p:nvSpPr>
          <p:cNvPr id="10" name="Text 7"/>
          <p:cNvSpPr/>
          <p:nvPr/>
        </p:nvSpPr>
        <p:spPr>
          <a:xfrm>
            <a:off x="5494139" y="3251478"/>
            <a:ext cx="3642122" cy="1274802"/>
          </a:xfrm>
          <a:prstGeom prst="rect">
            <a:avLst/>
          </a:prstGeom>
          <a:noFill/>
          <a:ln/>
        </p:spPr>
        <p:txBody>
          <a:bodyPr wrap="square" rtlCol="0" anchor="t"/>
          <a:lstStyle/>
          <a:p>
            <a:pP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The chatbot should provide relevant and concise information in an engaging and friendly manner.</a:t>
            </a:r>
            <a:endParaRPr lang="en-US" sz="1859" dirty="0"/>
          </a:p>
        </p:txBody>
      </p:sp>
      <p:sp>
        <p:nvSpPr>
          <p:cNvPr id="11" name="Shape 8"/>
          <p:cNvSpPr/>
          <p:nvPr/>
        </p:nvSpPr>
        <p:spPr>
          <a:xfrm>
            <a:off x="9615845" y="2388275"/>
            <a:ext cx="4129326" cy="2806541"/>
          </a:xfrm>
          <a:prstGeom prst="roundRect">
            <a:avLst>
              <a:gd name="adj" fmla="val 1955"/>
            </a:avLst>
          </a:prstGeom>
          <a:solidFill>
            <a:srgbClr val="EBD0FB"/>
          </a:solidFill>
          <a:ln w="7620">
            <a:solidFill>
              <a:srgbClr val="D7A1F7"/>
            </a:solidFill>
            <a:prstDash val="solid"/>
          </a:ln>
        </p:spPr>
      </p:sp>
      <p:sp>
        <p:nvSpPr>
          <p:cNvPr id="12" name="Text 9"/>
          <p:cNvSpPr/>
          <p:nvPr/>
        </p:nvSpPr>
        <p:spPr>
          <a:xfrm>
            <a:off x="9859447" y="2631877"/>
            <a:ext cx="2480429" cy="383619"/>
          </a:xfrm>
          <a:prstGeom prst="rect">
            <a:avLst/>
          </a:prstGeom>
          <a:noFill/>
          <a:ln/>
        </p:spPr>
        <p:txBody>
          <a:bodyPr wrap="none" rtlCol="0" anchor="t"/>
          <a:lstStyle/>
          <a:p>
            <a:pPr indent="0" marL="0">
              <a:lnSpc>
                <a:spcPts val="3021"/>
              </a:lnSpc>
              <a:buNone/>
            </a:pPr>
            <a:r>
              <a:rPr lang="en-US" sz="2324" b="1" spc="-46" kern="0" dirty="0">
                <a:solidFill>
                  <a:srgbClr val="272525"/>
                </a:solidFill>
                <a:latin typeface="adonis-web" pitchFamily="34" charset="0"/>
                <a:ea typeface="adonis-web" pitchFamily="34" charset="-122"/>
                <a:cs typeface="adonis-web" pitchFamily="34" charset="-120"/>
              </a:rPr>
              <a:t>Simple and Intuitive</a:t>
            </a:r>
            <a:endParaRPr lang="en-US" sz="2324" dirty="0"/>
          </a:p>
        </p:txBody>
      </p:sp>
      <p:sp>
        <p:nvSpPr>
          <p:cNvPr id="13" name="Text 10"/>
          <p:cNvSpPr/>
          <p:nvPr/>
        </p:nvSpPr>
        <p:spPr>
          <a:xfrm>
            <a:off x="9859447" y="3251478"/>
            <a:ext cx="3642122" cy="1699736"/>
          </a:xfrm>
          <a:prstGeom prst="rect">
            <a:avLst/>
          </a:prstGeom>
          <a:noFill/>
          <a:ln/>
        </p:spPr>
        <p:txBody>
          <a:bodyPr wrap="square" rtlCol="0" anchor="t"/>
          <a:lstStyle/>
          <a:p>
            <a:pP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Design a chatbot that is easy to use with clear and concise instructions, and avoid overcomplicating the interface.</a:t>
            </a:r>
            <a:endParaRPr lang="en-US" sz="1859" dirty="0"/>
          </a:p>
        </p:txBody>
      </p:sp>
      <p:sp>
        <p:nvSpPr>
          <p:cNvPr id="14" name="Shape 11"/>
          <p:cNvSpPr/>
          <p:nvPr/>
        </p:nvSpPr>
        <p:spPr>
          <a:xfrm>
            <a:off x="885230" y="5430798"/>
            <a:ext cx="12859941" cy="1531739"/>
          </a:xfrm>
          <a:prstGeom prst="roundRect">
            <a:avLst>
              <a:gd name="adj" fmla="val 3582"/>
            </a:avLst>
          </a:prstGeom>
          <a:solidFill>
            <a:srgbClr val="EBD0FB"/>
          </a:solidFill>
          <a:ln w="7620">
            <a:solidFill>
              <a:srgbClr val="D7A1F7"/>
            </a:solidFill>
            <a:prstDash val="solid"/>
          </a:ln>
        </p:spPr>
      </p:sp>
      <p:sp>
        <p:nvSpPr>
          <p:cNvPr id="15" name="Text 12"/>
          <p:cNvSpPr/>
          <p:nvPr/>
        </p:nvSpPr>
        <p:spPr>
          <a:xfrm>
            <a:off x="1128832" y="5674400"/>
            <a:ext cx="3644741" cy="383619"/>
          </a:xfrm>
          <a:prstGeom prst="rect">
            <a:avLst/>
          </a:prstGeom>
          <a:noFill/>
          <a:ln/>
        </p:spPr>
        <p:txBody>
          <a:bodyPr wrap="none" rtlCol="0" anchor="t"/>
          <a:lstStyle/>
          <a:p>
            <a:pPr indent="0" marL="0">
              <a:lnSpc>
                <a:spcPts val="3021"/>
              </a:lnSpc>
              <a:buNone/>
            </a:pPr>
            <a:r>
              <a:rPr lang="en-US" sz="2324" b="1" spc="-46" kern="0" dirty="0">
                <a:solidFill>
                  <a:srgbClr val="272525"/>
                </a:solidFill>
                <a:latin typeface="adonis-web" pitchFamily="34" charset="0"/>
                <a:ea typeface="adonis-web" pitchFamily="34" charset="-122"/>
                <a:cs typeface="adonis-web" pitchFamily="34" charset="-120"/>
              </a:rPr>
              <a:t>Feedback and Personalization</a:t>
            </a:r>
            <a:endParaRPr lang="en-US" sz="2324" dirty="0"/>
          </a:p>
        </p:txBody>
      </p:sp>
      <p:sp>
        <p:nvSpPr>
          <p:cNvPr id="16" name="Text 13"/>
          <p:cNvSpPr/>
          <p:nvPr/>
        </p:nvSpPr>
        <p:spPr>
          <a:xfrm>
            <a:off x="1128832" y="6294001"/>
            <a:ext cx="12372737" cy="424934"/>
          </a:xfrm>
          <a:prstGeom prst="rect">
            <a:avLst/>
          </a:prstGeom>
          <a:noFill/>
          <a:ln/>
        </p:spPr>
        <p:txBody>
          <a:bodyPr wrap="none" rtlCol="0" anchor="t"/>
          <a:lstStyle/>
          <a:p>
            <a:pP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Give feedback to the user and allow for personalization options to enhance user experience and build trust.</a:t>
            </a:r>
            <a:endParaRPr lang="en-US" sz="185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85230" y="809863"/>
            <a:ext cx="4721662" cy="767239"/>
          </a:xfrm>
          <a:prstGeom prst="rect">
            <a:avLst/>
          </a:prstGeom>
          <a:noFill/>
          <a:ln/>
        </p:spPr>
        <p:txBody>
          <a:bodyPr wrap="none" rtlCol="0" anchor="t"/>
          <a:lstStyle/>
          <a:p>
            <a:pPr indent="0" marL="0">
              <a:lnSpc>
                <a:spcPts val="6042"/>
              </a:lnSpc>
              <a:buNone/>
            </a:pPr>
            <a:r>
              <a:rPr lang="en-US" sz="4647" b="1" spc="-93" kern="0" dirty="0">
                <a:solidFill>
                  <a:srgbClr val="FF75D3"/>
                </a:solidFill>
                <a:latin typeface="adonis-web" pitchFamily="34" charset="0"/>
                <a:ea typeface="adonis-web" pitchFamily="34" charset="-122"/>
                <a:cs typeface="adonis-web" pitchFamily="34" charset="-120"/>
              </a:rPr>
              <a:t>Types of Chatbots</a:t>
            </a:r>
            <a:endParaRPr lang="en-US" sz="4647" dirty="0"/>
          </a:p>
        </p:txBody>
      </p:sp>
      <p:sp>
        <p:nvSpPr>
          <p:cNvPr id="5" name="Shape 2"/>
          <p:cNvSpPr/>
          <p:nvPr/>
        </p:nvSpPr>
        <p:spPr>
          <a:xfrm>
            <a:off x="885230" y="4887873"/>
            <a:ext cx="12859941" cy="47149"/>
          </a:xfrm>
          <a:prstGeom prst="rect">
            <a:avLst/>
          </a:prstGeom>
          <a:solidFill>
            <a:srgbClr val="D7A1F7"/>
          </a:solidFill>
          <a:ln/>
        </p:spPr>
      </p:sp>
      <p:sp>
        <p:nvSpPr>
          <p:cNvPr id="6" name="Shape 3"/>
          <p:cNvSpPr/>
          <p:nvPr/>
        </p:nvSpPr>
        <p:spPr>
          <a:xfrm>
            <a:off x="4017645" y="4887873"/>
            <a:ext cx="47149" cy="826294"/>
          </a:xfrm>
          <a:prstGeom prst="rect">
            <a:avLst/>
          </a:prstGeom>
          <a:solidFill>
            <a:srgbClr val="D7A1F7"/>
          </a:solidFill>
          <a:ln/>
        </p:spPr>
      </p:sp>
      <p:sp>
        <p:nvSpPr>
          <p:cNvPr id="7" name="Shape 4"/>
          <p:cNvSpPr/>
          <p:nvPr/>
        </p:nvSpPr>
        <p:spPr>
          <a:xfrm>
            <a:off x="3775710" y="4622363"/>
            <a:ext cx="531138" cy="531138"/>
          </a:xfrm>
          <a:prstGeom prst="roundRect">
            <a:avLst>
              <a:gd name="adj" fmla="val 10330"/>
            </a:avLst>
          </a:prstGeom>
          <a:solidFill>
            <a:srgbClr val="EBD0FB"/>
          </a:solidFill>
          <a:ln w="7620">
            <a:solidFill>
              <a:srgbClr val="D7A1F7"/>
            </a:solidFill>
            <a:prstDash val="solid"/>
          </a:ln>
        </p:spPr>
      </p:sp>
      <p:sp>
        <p:nvSpPr>
          <p:cNvPr id="8" name="Text 5"/>
          <p:cNvSpPr/>
          <p:nvPr/>
        </p:nvSpPr>
        <p:spPr>
          <a:xfrm>
            <a:off x="3945731" y="4657725"/>
            <a:ext cx="191095" cy="460296"/>
          </a:xfrm>
          <a:prstGeom prst="rect">
            <a:avLst/>
          </a:prstGeom>
          <a:noFill/>
          <a:ln/>
        </p:spPr>
        <p:txBody>
          <a:bodyPr wrap="none" rtlCol="0" anchor="t"/>
          <a:lstStyle/>
          <a:p>
            <a:pPr algn="ctr" indent="0" marL="0">
              <a:lnSpc>
                <a:spcPts val="3625"/>
              </a:lnSpc>
              <a:buNone/>
            </a:pPr>
            <a:r>
              <a:rPr lang="en-US" sz="2788" b="1" spc="-56" kern="0" dirty="0">
                <a:solidFill>
                  <a:srgbClr val="272525"/>
                </a:solidFill>
                <a:latin typeface="adonis-web" pitchFamily="34" charset="0"/>
                <a:ea typeface="adonis-web" pitchFamily="34" charset="-122"/>
                <a:cs typeface="adonis-web" pitchFamily="34" charset="-120"/>
              </a:rPr>
              <a:t>1</a:t>
            </a:r>
            <a:endParaRPr lang="en-US" sz="2788" dirty="0"/>
          </a:p>
        </p:txBody>
      </p:sp>
      <p:sp>
        <p:nvSpPr>
          <p:cNvPr id="9" name="Text 6"/>
          <p:cNvSpPr/>
          <p:nvPr/>
        </p:nvSpPr>
        <p:spPr>
          <a:xfrm>
            <a:off x="2733199" y="5950148"/>
            <a:ext cx="2615922" cy="383619"/>
          </a:xfrm>
          <a:prstGeom prst="rect">
            <a:avLst/>
          </a:prstGeom>
          <a:noFill/>
          <a:ln/>
        </p:spPr>
        <p:txBody>
          <a:bodyPr wrap="none" rtlCol="0" anchor="t"/>
          <a:lstStyle/>
          <a:p>
            <a:pPr algn="ctr" indent="0" marL="0">
              <a:lnSpc>
                <a:spcPts val="3021"/>
              </a:lnSpc>
              <a:buNone/>
            </a:pPr>
            <a:r>
              <a:rPr lang="en-US" sz="2324" b="1" spc="-46" kern="0" dirty="0">
                <a:solidFill>
                  <a:srgbClr val="272525"/>
                </a:solidFill>
                <a:latin typeface="adonis-web" pitchFamily="34" charset="0"/>
                <a:ea typeface="adonis-web" pitchFamily="34" charset="-122"/>
                <a:cs typeface="adonis-web" pitchFamily="34" charset="-120"/>
              </a:rPr>
              <a:t>Rule-Based Chatbots</a:t>
            </a:r>
            <a:endParaRPr lang="en-US" sz="2324" dirty="0"/>
          </a:p>
        </p:txBody>
      </p:sp>
      <p:sp>
        <p:nvSpPr>
          <p:cNvPr id="10" name="Text 7"/>
          <p:cNvSpPr/>
          <p:nvPr/>
        </p:nvSpPr>
        <p:spPr>
          <a:xfrm>
            <a:off x="1121212" y="6569750"/>
            <a:ext cx="5840016" cy="849868"/>
          </a:xfrm>
          <a:prstGeom prst="rect">
            <a:avLst/>
          </a:prstGeom>
          <a:noFill/>
          <a:ln/>
        </p:spPr>
        <p:txBody>
          <a:bodyPr wrap="square" rtlCol="0" anchor="t"/>
          <a:lstStyle/>
          <a:p>
            <a:pPr algn="ct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Use predefined rules and scripts to respond to user inputs and follow a predetermined logic path.</a:t>
            </a:r>
            <a:endParaRPr lang="en-US" sz="1859" dirty="0"/>
          </a:p>
        </p:txBody>
      </p:sp>
      <p:sp>
        <p:nvSpPr>
          <p:cNvPr id="11" name="Shape 8"/>
          <p:cNvSpPr/>
          <p:nvPr/>
        </p:nvSpPr>
        <p:spPr>
          <a:xfrm>
            <a:off x="7291626" y="4061579"/>
            <a:ext cx="47149" cy="826294"/>
          </a:xfrm>
          <a:prstGeom prst="rect">
            <a:avLst/>
          </a:prstGeom>
          <a:solidFill>
            <a:srgbClr val="D7A1F7"/>
          </a:solidFill>
          <a:ln/>
        </p:spPr>
      </p:sp>
      <p:sp>
        <p:nvSpPr>
          <p:cNvPr id="12" name="Shape 9"/>
          <p:cNvSpPr/>
          <p:nvPr/>
        </p:nvSpPr>
        <p:spPr>
          <a:xfrm>
            <a:off x="7049691" y="4622363"/>
            <a:ext cx="531138" cy="531138"/>
          </a:xfrm>
          <a:prstGeom prst="roundRect">
            <a:avLst>
              <a:gd name="adj" fmla="val 10330"/>
            </a:avLst>
          </a:prstGeom>
          <a:solidFill>
            <a:srgbClr val="EBD0FB"/>
          </a:solidFill>
          <a:ln w="7620">
            <a:solidFill>
              <a:srgbClr val="D7A1F7"/>
            </a:solidFill>
            <a:prstDash val="solid"/>
          </a:ln>
        </p:spPr>
      </p:sp>
      <p:sp>
        <p:nvSpPr>
          <p:cNvPr id="13" name="Text 10"/>
          <p:cNvSpPr/>
          <p:nvPr/>
        </p:nvSpPr>
        <p:spPr>
          <a:xfrm>
            <a:off x="7219712" y="4657725"/>
            <a:ext cx="191095" cy="460296"/>
          </a:xfrm>
          <a:prstGeom prst="rect">
            <a:avLst/>
          </a:prstGeom>
          <a:noFill/>
          <a:ln/>
        </p:spPr>
        <p:txBody>
          <a:bodyPr wrap="none" rtlCol="0" anchor="t"/>
          <a:lstStyle/>
          <a:p>
            <a:pPr algn="ctr" indent="0" marL="0">
              <a:lnSpc>
                <a:spcPts val="3625"/>
              </a:lnSpc>
              <a:buNone/>
            </a:pPr>
            <a:r>
              <a:rPr lang="en-US" sz="2788" b="1" spc="-56" kern="0" dirty="0">
                <a:solidFill>
                  <a:srgbClr val="272525"/>
                </a:solidFill>
                <a:latin typeface="adonis-web" pitchFamily="34" charset="0"/>
                <a:ea typeface="adonis-web" pitchFamily="34" charset="-122"/>
                <a:cs typeface="adonis-web" pitchFamily="34" charset="-120"/>
              </a:rPr>
              <a:t>2</a:t>
            </a:r>
            <a:endParaRPr lang="en-US" sz="2788" dirty="0"/>
          </a:p>
        </p:txBody>
      </p:sp>
      <p:sp>
        <p:nvSpPr>
          <p:cNvPr id="14" name="Text 11"/>
          <p:cNvSpPr/>
          <p:nvPr/>
        </p:nvSpPr>
        <p:spPr>
          <a:xfrm>
            <a:off x="5976699" y="1931194"/>
            <a:ext cx="2676882" cy="383619"/>
          </a:xfrm>
          <a:prstGeom prst="rect">
            <a:avLst/>
          </a:prstGeom>
          <a:noFill/>
          <a:ln/>
        </p:spPr>
        <p:txBody>
          <a:bodyPr wrap="none" rtlCol="0" anchor="t"/>
          <a:lstStyle/>
          <a:p>
            <a:pPr algn="ctr" indent="0" marL="0">
              <a:lnSpc>
                <a:spcPts val="3021"/>
              </a:lnSpc>
              <a:buNone/>
            </a:pPr>
            <a:r>
              <a:rPr lang="en-US" sz="2324" b="1" spc="-46" kern="0" dirty="0">
                <a:solidFill>
                  <a:srgbClr val="272525"/>
                </a:solidFill>
                <a:latin typeface="adonis-web" pitchFamily="34" charset="0"/>
                <a:ea typeface="adonis-web" pitchFamily="34" charset="-122"/>
                <a:cs typeface="adonis-web" pitchFamily="34" charset="-120"/>
              </a:rPr>
              <a:t>AI-Powered Chatbots</a:t>
            </a:r>
            <a:endParaRPr lang="en-US" sz="2324" dirty="0"/>
          </a:p>
        </p:txBody>
      </p:sp>
      <p:sp>
        <p:nvSpPr>
          <p:cNvPr id="15" name="Text 12"/>
          <p:cNvSpPr/>
          <p:nvPr/>
        </p:nvSpPr>
        <p:spPr>
          <a:xfrm>
            <a:off x="4395192" y="2550795"/>
            <a:ext cx="5840016" cy="1274802"/>
          </a:xfrm>
          <a:prstGeom prst="rect">
            <a:avLst/>
          </a:prstGeom>
          <a:noFill/>
          <a:ln/>
        </p:spPr>
        <p:txBody>
          <a:bodyPr wrap="square" rtlCol="0" anchor="t"/>
          <a:lstStyle/>
          <a:p>
            <a:pPr algn="ct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Use machine learning algorithms and natural language processing (NLP) to understand user inputs and provide more personalized responses.</a:t>
            </a:r>
            <a:endParaRPr lang="en-US" sz="1859" dirty="0"/>
          </a:p>
        </p:txBody>
      </p:sp>
      <p:sp>
        <p:nvSpPr>
          <p:cNvPr id="16" name="Shape 13"/>
          <p:cNvSpPr/>
          <p:nvPr/>
        </p:nvSpPr>
        <p:spPr>
          <a:xfrm>
            <a:off x="10565606" y="4887873"/>
            <a:ext cx="47149" cy="826294"/>
          </a:xfrm>
          <a:prstGeom prst="rect">
            <a:avLst/>
          </a:prstGeom>
          <a:solidFill>
            <a:srgbClr val="D7A1F7"/>
          </a:solidFill>
          <a:ln/>
        </p:spPr>
      </p:sp>
      <p:sp>
        <p:nvSpPr>
          <p:cNvPr id="17" name="Shape 14"/>
          <p:cNvSpPr/>
          <p:nvPr/>
        </p:nvSpPr>
        <p:spPr>
          <a:xfrm>
            <a:off x="10323671" y="4622363"/>
            <a:ext cx="531138" cy="531138"/>
          </a:xfrm>
          <a:prstGeom prst="roundRect">
            <a:avLst>
              <a:gd name="adj" fmla="val 10330"/>
            </a:avLst>
          </a:prstGeom>
          <a:solidFill>
            <a:srgbClr val="EBD0FB"/>
          </a:solidFill>
          <a:ln w="7620">
            <a:solidFill>
              <a:srgbClr val="D7A1F7"/>
            </a:solidFill>
            <a:prstDash val="solid"/>
          </a:ln>
        </p:spPr>
      </p:sp>
      <p:sp>
        <p:nvSpPr>
          <p:cNvPr id="18" name="Text 15"/>
          <p:cNvSpPr/>
          <p:nvPr/>
        </p:nvSpPr>
        <p:spPr>
          <a:xfrm>
            <a:off x="10493693" y="4657725"/>
            <a:ext cx="191095" cy="460296"/>
          </a:xfrm>
          <a:prstGeom prst="rect">
            <a:avLst/>
          </a:prstGeom>
          <a:noFill/>
          <a:ln/>
        </p:spPr>
        <p:txBody>
          <a:bodyPr wrap="none" rtlCol="0" anchor="t"/>
          <a:lstStyle/>
          <a:p>
            <a:pPr algn="ctr" indent="0" marL="0">
              <a:lnSpc>
                <a:spcPts val="3625"/>
              </a:lnSpc>
              <a:buNone/>
            </a:pPr>
            <a:r>
              <a:rPr lang="en-US" sz="2788" b="1" spc="-56" kern="0" dirty="0">
                <a:solidFill>
                  <a:srgbClr val="272525"/>
                </a:solidFill>
                <a:latin typeface="adonis-web" pitchFamily="34" charset="0"/>
                <a:ea typeface="adonis-web" pitchFamily="34" charset="-122"/>
                <a:cs typeface="adonis-web" pitchFamily="34" charset="-120"/>
              </a:rPr>
              <a:t>3</a:t>
            </a:r>
            <a:endParaRPr lang="en-US" sz="2788" dirty="0"/>
          </a:p>
        </p:txBody>
      </p:sp>
      <p:sp>
        <p:nvSpPr>
          <p:cNvPr id="19" name="Text 16"/>
          <p:cNvSpPr/>
          <p:nvPr/>
        </p:nvSpPr>
        <p:spPr>
          <a:xfrm>
            <a:off x="9408795" y="5950148"/>
            <a:ext cx="2360771" cy="383619"/>
          </a:xfrm>
          <a:prstGeom prst="rect">
            <a:avLst/>
          </a:prstGeom>
          <a:noFill/>
          <a:ln/>
        </p:spPr>
        <p:txBody>
          <a:bodyPr wrap="none" rtlCol="0" anchor="t"/>
          <a:lstStyle/>
          <a:p>
            <a:pPr algn="ctr" indent="0" marL="0">
              <a:lnSpc>
                <a:spcPts val="3021"/>
              </a:lnSpc>
              <a:buNone/>
            </a:pPr>
            <a:r>
              <a:rPr lang="en-US" sz="2324" b="1" spc="-46" kern="0" dirty="0">
                <a:solidFill>
                  <a:srgbClr val="272525"/>
                </a:solidFill>
                <a:latin typeface="adonis-web" pitchFamily="34" charset="0"/>
                <a:ea typeface="adonis-web" pitchFamily="34" charset="-122"/>
                <a:cs typeface="adonis-web" pitchFamily="34" charset="-120"/>
              </a:rPr>
              <a:t>Hybrid Chatbots</a:t>
            </a:r>
            <a:endParaRPr lang="en-US" sz="2324" dirty="0"/>
          </a:p>
        </p:txBody>
      </p:sp>
      <p:sp>
        <p:nvSpPr>
          <p:cNvPr id="20" name="Text 17"/>
          <p:cNvSpPr/>
          <p:nvPr/>
        </p:nvSpPr>
        <p:spPr>
          <a:xfrm>
            <a:off x="7669173" y="6569750"/>
            <a:ext cx="5840016" cy="849868"/>
          </a:xfrm>
          <a:prstGeom prst="rect">
            <a:avLst/>
          </a:prstGeom>
          <a:noFill/>
          <a:ln/>
        </p:spPr>
        <p:txBody>
          <a:bodyPr wrap="square" rtlCol="0" anchor="t"/>
          <a:lstStyle/>
          <a:p>
            <a:pPr algn="ct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Use a combination of predefined rules and AI algorithms to provide efficient and reliable conversational experiences.</a:t>
            </a:r>
            <a:endParaRPr lang="en-US" sz="1859"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885230" y="741878"/>
            <a:ext cx="8788479" cy="767239"/>
          </a:xfrm>
          <a:prstGeom prst="rect">
            <a:avLst/>
          </a:prstGeom>
          <a:noFill/>
          <a:ln/>
        </p:spPr>
        <p:txBody>
          <a:bodyPr wrap="none" rtlCol="0" anchor="t"/>
          <a:lstStyle/>
          <a:p>
            <a:pPr indent="0" marL="0">
              <a:lnSpc>
                <a:spcPts val="6042"/>
              </a:lnSpc>
              <a:buNone/>
            </a:pPr>
            <a:r>
              <a:rPr lang="en-US" sz="4647" b="1" spc="-93" kern="0" dirty="0">
                <a:solidFill>
                  <a:srgbClr val="FF75D3"/>
                </a:solidFill>
                <a:latin typeface="adonis-web" pitchFamily="34" charset="0"/>
                <a:ea typeface="adonis-web" pitchFamily="34" charset="-122"/>
                <a:cs typeface="adonis-web" pitchFamily="34" charset="-120"/>
              </a:rPr>
              <a:t>Successful Chat AI Implementations</a:t>
            </a:r>
            <a:endParaRPr lang="en-US" sz="4647" dirty="0"/>
          </a:p>
        </p:txBody>
      </p:sp>
      <p:pic>
        <p:nvPicPr>
          <p:cNvPr id="5" name="Image 1" descr="preencoded.png">    </p:cNvPr>
          <p:cNvPicPr>
            <a:picLocks noChangeAspect="1"/>
          </p:cNvPicPr>
          <p:nvPr/>
        </p:nvPicPr>
        <p:blipFill>
          <a:blip r:embed="rId2"/>
          <a:stretch>
            <a:fillRect/>
          </a:stretch>
        </p:blipFill>
        <p:spPr>
          <a:xfrm>
            <a:off x="1415296" y="1863209"/>
            <a:ext cx="3069074" cy="3069074"/>
          </a:xfrm>
          <a:prstGeom prst="rect">
            <a:avLst/>
          </a:prstGeom>
        </p:spPr>
      </p:pic>
      <p:sp>
        <p:nvSpPr>
          <p:cNvPr id="6" name="Text 2"/>
          <p:cNvSpPr/>
          <p:nvPr/>
        </p:nvSpPr>
        <p:spPr>
          <a:xfrm>
            <a:off x="1769507" y="5168265"/>
            <a:ext cx="2360771" cy="383619"/>
          </a:xfrm>
          <a:prstGeom prst="rect">
            <a:avLst/>
          </a:prstGeom>
          <a:noFill/>
          <a:ln/>
        </p:spPr>
        <p:txBody>
          <a:bodyPr wrap="none" rtlCol="0" anchor="t"/>
          <a:lstStyle/>
          <a:p>
            <a:pPr algn="ctr" indent="0" marL="0">
              <a:lnSpc>
                <a:spcPts val="3021"/>
              </a:lnSpc>
              <a:buNone/>
            </a:pPr>
            <a:r>
              <a:rPr lang="en-US" sz="2324" b="1" spc="-46" kern="0" dirty="0">
                <a:solidFill>
                  <a:srgbClr val="FF75D3"/>
                </a:solidFill>
                <a:latin typeface="adonis-web" pitchFamily="34" charset="0"/>
                <a:ea typeface="adonis-web" pitchFamily="34" charset="-122"/>
                <a:cs typeface="adonis-web" pitchFamily="34" charset="-120"/>
              </a:rPr>
              <a:t>Starbucks Chatbot</a:t>
            </a:r>
            <a:endParaRPr lang="en-US" sz="2324" dirty="0"/>
          </a:p>
        </p:txBody>
      </p:sp>
      <p:sp>
        <p:nvSpPr>
          <p:cNvPr id="7" name="Text 3"/>
          <p:cNvSpPr/>
          <p:nvPr/>
        </p:nvSpPr>
        <p:spPr>
          <a:xfrm>
            <a:off x="885230" y="5787866"/>
            <a:ext cx="4129326" cy="1274802"/>
          </a:xfrm>
          <a:prstGeom prst="rect">
            <a:avLst/>
          </a:prstGeom>
          <a:noFill/>
          <a:ln/>
        </p:spPr>
        <p:txBody>
          <a:bodyPr wrap="square" rtlCol="0" anchor="t"/>
          <a:lstStyle/>
          <a:p>
            <a:pPr algn="ct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Allows customers to order and pay for their drinks using text or voice commands on their mobile devices.</a:t>
            </a:r>
            <a:endParaRPr lang="en-US" sz="1859" dirty="0"/>
          </a:p>
        </p:txBody>
      </p:sp>
      <p:pic>
        <p:nvPicPr>
          <p:cNvPr id="8" name="Image 2" descr="preencoded.png">    </p:cNvPr>
          <p:cNvPicPr>
            <a:picLocks noChangeAspect="1"/>
          </p:cNvPicPr>
          <p:nvPr/>
        </p:nvPicPr>
        <p:blipFill>
          <a:blip r:embed="rId3"/>
          <a:stretch>
            <a:fillRect/>
          </a:stretch>
        </p:blipFill>
        <p:spPr>
          <a:xfrm>
            <a:off x="5780603" y="1863209"/>
            <a:ext cx="3069074" cy="3069074"/>
          </a:xfrm>
          <a:prstGeom prst="rect">
            <a:avLst/>
          </a:prstGeom>
        </p:spPr>
      </p:pic>
      <p:sp>
        <p:nvSpPr>
          <p:cNvPr id="9" name="Text 4"/>
          <p:cNvSpPr/>
          <p:nvPr/>
        </p:nvSpPr>
        <p:spPr>
          <a:xfrm>
            <a:off x="6134814" y="5168265"/>
            <a:ext cx="2360771" cy="383619"/>
          </a:xfrm>
          <a:prstGeom prst="rect">
            <a:avLst/>
          </a:prstGeom>
          <a:noFill/>
          <a:ln/>
        </p:spPr>
        <p:txBody>
          <a:bodyPr wrap="none" rtlCol="0" anchor="t"/>
          <a:lstStyle/>
          <a:p>
            <a:pPr algn="ctr" indent="0" marL="0">
              <a:lnSpc>
                <a:spcPts val="3021"/>
              </a:lnSpc>
              <a:buNone/>
            </a:pPr>
            <a:r>
              <a:rPr lang="en-US" sz="2324" b="1" spc="-46" kern="0" dirty="0">
                <a:solidFill>
                  <a:srgbClr val="FF75D3"/>
                </a:solidFill>
                <a:latin typeface="adonis-web" pitchFamily="34" charset="0"/>
                <a:ea typeface="adonis-web" pitchFamily="34" charset="-122"/>
                <a:cs typeface="adonis-web" pitchFamily="34" charset="-120"/>
              </a:rPr>
              <a:t>Domino's Chatbot</a:t>
            </a:r>
            <a:endParaRPr lang="en-US" sz="2324" dirty="0"/>
          </a:p>
        </p:txBody>
      </p:sp>
      <p:sp>
        <p:nvSpPr>
          <p:cNvPr id="10" name="Text 5"/>
          <p:cNvSpPr/>
          <p:nvPr/>
        </p:nvSpPr>
        <p:spPr>
          <a:xfrm>
            <a:off x="5250537" y="5787866"/>
            <a:ext cx="4129326" cy="1699736"/>
          </a:xfrm>
          <a:prstGeom prst="rect">
            <a:avLst/>
          </a:prstGeom>
          <a:noFill/>
          <a:ln/>
        </p:spPr>
        <p:txBody>
          <a:bodyPr wrap="square" rtlCol="0" anchor="t"/>
          <a:lstStyle/>
          <a:p>
            <a:pPr algn="ct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Allows customers to order and track their pizzas through their Facebook Messenger app, offering personalized recommendations and discounts.</a:t>
            </a:r>
            <a:endParaRPr lang="en-US" sz="1859" dirty="0"/>
          </a:p>
        </p:txBody>
      </p:sp>
      <p:sp>
        <p:nvSpPr>
          <p:cNvPr id="11" name="Text 6"/>
          <p:cNvSpPr/>
          <p:nvPr/>
        </p:nvSpPr>
        <p:spPr>
          <a:xfrm>
            <a:off x="10500122" y="5168265"/>
            <a:ext cx="2360771" cy="383619"/>
          </a:xfrm>
          <a:prstGeom prst="rect">
            <a:avLst/>
          </a:prstGeom>
          <a:noFill/>
          <a:ln/>
        </p:spPr>
        <p:txBody>
          <a:bodyPr wrap="none" rtlCol="0" anchor="t"/>
          <a:lstStyle/>
          <a:p>
            <a:pPr algn="ctr" indent="0" marL="0">
              <a:lnSpc>
                <a:spcPts val="3021"/>
              </a:lnSpc>
              <a:buNone/>
            </a:pPr>
            <a:r>
              <a:rPr lang="en-US" sz="2324" b="1" spc="-46" kern="0" dirty="0">
                <a:solidFill>
                  <a:srgbClr val="FF75D3"/>
                </a:solidFill>
                <a:latin typeface="adonis-web" pitchFamily="34" charset="0"/>
                <a:ea typeface="adonis-web" pitchFamily="34" charset="-122"/>
                <a:cs typeface="adonis-web" pitchFamily="34" charset="-120"/>
              </a:rPr>
              <a:t>Sephora Chatbot</a:t>
            </a:r>
            <a:endParaRPr lang="en-US" sz="2324" dirty="0"/>
          </a:p>
        </p:txBody>
      </p:sp>
      <p:sp>
        <p:nvSpPr>
          <p:cNvPr id="12" name="Text 7"/>
          <p:cNvSpPr/>
          <p:nvPr/>
        </p:nvSpPr>
        <p:spPr>
          <a:xfrm>
            <a:off x="9615845" y="5787866"/>
            <a:ext cx="4129326" cy="1274802"/>
          </a:xfrm>
          <a:prstGeom prst="rect">
            <a:avLst/>
          </a:prstGeom>
          <a:noFill/>
          <a:ln/>
        </p:spPr>
        <p:txBody>
          <a:bodyPr wrap="square" rtlCol="0" anchor="t"/>
          <a:lstStyle/>
          <a:p>
            <a:pPr algn="ct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Helps customers learn about products, find stores nearby, and schedule appointments with experts in real-time.</a:t>
            </a:r>
            <a:endParaRPr lang="en-US" sz="1859"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1"/>
          <p:cNvSpPr/>
          <p:nvPr/>
        </p:nvSpPr>
        <p:spPr>
          <a:xfrm>
            <a:off x="6371630" y="2491740"/>
            <a:ext cx="5208032" cy="767239"/>
          </a:xfrm>
          <a:prstGeom prst="rect">
            <a:avLst/>
          </a:prstGeom>
          <a:noFill/>
          <a:ln/>
        </p:spPr>
        <p:txBody>
          <a:bodyPr wrap="none" rtlCol="0" anchor="t"/>
          <a:lstStyle/>
          <a:p>
            <a:pPr indent="0" marL="0">
              <a:lnSpc>
                <a:spcPts val="6042"/>
              </a:lnSpc>
              <a:buNone/>
            </a:pPr>
            <a:r>
              <a:rPr lang="en-US" sz="4647" b="1" spc="-93" kern="0" dirty="0">
                <a:solidFill>
                  <a:srgbClr val="FF75D3"/>
                </a:solidFill>
                <a:latin typeface="adonis-web" pitchFamily="34" charset="0"/>
                <a:ea typeface="adonis-web" pitchFamily="34" charset="-122"/>
                <a:cs typeface="adonis-web" pitchFamily="34" charset="-120"/>
              </a:rPr>
              <a:t>The Future of Chat AI</a:t>
            </a:r>
            <a:endParaRPr lang="en-US" sz="4647" dirty="0"/>
          </a:p>
        </p:txBody>
      </p:sp>
      <p:sp>
        <p:nvSpPr>
          <p:cNvPr id="5" name="Text 2"/>
          <p:cNvSpPr/>
          <p:nvPr/>
        </p:nvSpPr>
        <p:spPr>
          <a:xfrm>
            <a:off x="6371630" y="3613071"/>
            <a:ext cx="7373541" cy="2124670"/>
          </a:xfrm>
          <a:prstGeom prst="rect">
            <a:avLst/>
          </a:prstGeom>
          <a:noFill/>
          <a:ln/>
        </p:spPr>
        <p:txBody>
          <a:bodyPr wrap="square" rtlCol="0" anchor="t"/>
          <a:lstStyle/>
          <a:p>
            <a:pPr indent="0" marL="0">
              <a:lnSpc>
                <a:spcPts val="3346"/>
              </a:lnSpc>
              <a:buNone/>
            </a:pPr>
            <a:r>
              <a:rPr lang="en-US" sz="1859" spc="-37" kern="0" dirty="0">
                <a:solidFill>
                  <a:srgbClr val="272525"/>
                </a:solidFill>
                <a:latin typeface="Source Sans Pro" pitchFamily="34" charset="0"/>
                <a:ea typeface="Source Sans Pro" pitchFamily="34" charset="-122"/>
                <a:cs typeface="Source Sans Pro" pitchFamily="34" charset="-120"/>
              </a:rPr>
              <a:t>With the advancements in machine learning, natural language processing, and AI technologies, chat AI will become an even more integral part of our daily lives. Chatbots will become more intelligent and conversational, and we'll see them integrated into virtual reality environments, voice assistants, and smart home devices.</a:t>
            </a:r>
            <a:endParaRPr lang="en-US" sz="1859" dirty="0"/>
          </a:p>
        </p:txBody>
      </p:sp>
      <p:pic>
        <p:nvPicPr>
          <p:cNvPr id="6" name="Image 1" descr="preencoded.png">    </p:cNvPr>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2023-06-26T09:25:55Z</dcterms:created>
  <dcterms:modified xsi:type="dcterms:W3CDTF">2023-06-26T09:25:55Z</dcterms:modified>
</cp:coreProperties>
</file>